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8867F69-6841-4916-8ADC-F46F55DA1676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603A552-D5EC-4CE2-8AD4-096488DFD821}" type="slidenum">
              <a:rPr lang="fa-IR" smtClean="0"/>
              <a:t>‹#›</a:t>
            </a:fld>
            <a:endParaRPr lang="fa-I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67F69-6841-4916-8ADC-F46F55DA1676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3A552-D5EC-4CE2-8AD4-096488DFD821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67F69-6841-4916-8ADC-F46F55DA1676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3A552-D5EC-4CE2-8AD4-096488DFD821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67F69-6841-4916-8ADC-F46F55DA1676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3A552-D5EC-4CE2-8AD4-096488DFD821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67F69-6841-4916-8ADC-F46F55DA1676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3A552-D5EC-4CE2-8AD4-096488DFD821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67F69-6841-4916-8ADC-F46F55DA1676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3A552-D5EC-4CE2-8AD4-096488DFD821}" type="slidenum">
              <a:rPr lang="fa-IR" smtClean="0"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67F69-6841-4916-8ADC-F46F55DA1676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3A552-D5EC-4CE2-8AD4-096488DFD821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67F69-6841-4916-8ADC-F46F55DA1676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3A552-D5EC-4CE2-8AD4-096488DFD821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67F69-6841-4916-8ADC-F46F55DA1676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3A552-D5EC-4CE2-8AD4-096488DFD821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67F69-6841-4916-8ADC-F46F55DA1676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3A552-D5EC-4CE2-8AD4-096488DFD821}" type="slidenum">
              <a:rPr lang="fa-IR" smtClean="0"/>
              <a:t>‹#›</a:t>
            </a:fld>
            <a:endParaRPr lang="fa-I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67F69-6841-4916-8ADC-F46F55DA1676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3A552-D5EC-4CE2-8AD4-096488DFD821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8867F69-6841-4916-8ADC-F46F55DA1676}" type="datetimeFigureOut">
              <a:rPr lang="fa-IR" smtClean="0"/>
              <a:t>09/10/1442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603A552-D5EC-4CE2-8AD4-096488DFD821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فصل سوم</a:t>
            </a:r>
            <a:br>
              <a:rPr lang="fa-IR" dirty="0" smtClean="0"/>
            </a:br>
            <a:r>
              <a:rPr lang="fa-IR" dirty="0" smtClean="0"/>
              <a:t>ادامه </a:t>
            </a:r>
            <a:r>
              <a:rPr lang="fa-IR" dirty="0" err="1" smtClean="0"/>
              <a:t>پیاژه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92602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سوم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fa-IR" dirty="0" smtClean="0"/>
              <a:t> اصول اخلاقی پس قراردادی:</a:t>
            </a:r>
          </a:p>
          <a:p>
            <a:pPr algn="just">
              <a:buFontTx/>
              <a:buChar char="-"/>
            </a:pPr>
            <a:r>
              <a:rPr lang="fa-IR" dirty="0" smtClean="0"/>
              <a:t>گرایش به پیمان اجتماعی: اعمال براساس رفاه همگانی اساسی شمرده می شوند، مانند حفظ احترام به دیگران</a:t>
            </a:r>
          </a:p>
          <a:p>
            <a:pPr algn="just">
              <a:buFontTx/>
              <a:buChar char="-"/>
            </a:pPr>
            <a:r>
              <a:rPr lang="fa-IR" dirty="0" smtClean="0"/>
              <a:t>گرایش به اصول اخلاقی: رفتارها براساس اصول اخلاقی که خود فرد تعیین کرده است انتخاب می شوند و معمولا به عدالت، کرامت و برابری احترام قائل است و اصول برای اجتناب از محکوم سازی خود رعایت می شود.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8445496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سوم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 smtClean="0"/>
              <a:t>وابستگی</a:t>
            </a:r>
          </a:p>
          <a:p>
            <a:pPr marL="68580" indent="0" algn="just">
              <a:buNone/>
            </a:pPr>
            <a:r>
              <a:rPr lang="fa-IR" dirty="0"/>
              <a:t> بخش عمده ی تحقیقات در حیطه دلبستگی مربوط به تحقیقات </a:t>
            </a:r>
            <a:r>
              <a:rPr lang="fa-IR" dirty="0" err="1"/>
              <a:t>بالبی</a:t>
            </a:r>
            <a:r>
              <a:rPr lang="fa-IR" dirty="0"/>
              <a:t> </a:t>
            </a:r>
            <a:r>
              <a:rPr lang="fa-IR" dirty="0" smtClean="0"/>
              <a:t>است.</a:t>
            </a:r>
            <a:endParaRPr lang="fa-IR" dirty="0"/>
          </a:p>
          <a:p>
            <a:pPr marL="68580" indent="0" algn="just">
              <a:buNone/>
            </a:pPr>
            <a:r>
              <a:rPr lang="fa-IR" dirty="0"/>
              <a:t>طبق نظر </a:t>
            </a:r>
            <a:r>
              <a:rPr lang="fa-IR" dirty="0" err="1"/>
              <a:t>بالبی</a:t>
            </a:r>
            <a:r>
              <a:rPr lang="fa-IR" dirty="0"/>
              <a:t> ناتوانی کودک در برقراری پیوند دلبستگی استوار با یک یا چند تن در سالهای اولیه زندگی، با ناتوانی او در برقراری پیوند دلبستگی استوار در دوره بزرگسالی ارتباط دارد.</a:t>
            </a:r>
          </a:p>
          <a:p>
            <a:pPr marL="68580" indent="0" algn="just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6832752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سوم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تعریف دلبستگی:</a:t>
            </a:r>
          </a:p>
          <a:p>
            <a:pPr marL="68580" indent="0">
              <a:buNone/>
            </a:pPr>
            <a:r>
              <a:rPr lang="fa-IR" dirty="0"/>
              <a:t> </a:t>
            </a:r>
            <a:endParaRPr lang="fa-IR" dirty="0" smtClean="0"/>
          </a:p>
          <a:p>
            <a:pPr marL="68580" indent="0" algn="ctr">
              <a:buNone/>
            </a:pPr>
            <a:r>
              <a:rPr lang="fa-IR" dirty="0"/>
              <a:t>              تمایل کودک به برقراری نوعی رابطه نزدیک با افرادی معین و احساس امنیت بیشتر در حضور این افراد،              </a:t>
            </a:r>
          </a:p>
          <a:p>
            <a:pPr marL="68580" indent="0" algn="ctr">
              <a:buNone/>
            </a:pPr>
            <a:r>
              <a:rPr lang="fa-IR" dirty="0"/>
              <a:t>دلبستگی نامیده می شود.</a:t>
            </a:r>
          </a:p>
          <a:p>
            <a:pPr marL="68580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828459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سوم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r>
              <a:rPr lang="fa-IR" dirty="0"/>
              <a:t> موقعیت </a:t>
            </a:r>
            <a:r>
              <a:rPr lang="fa-IR" dirty="0" err="1"/>
              <a:t>نااشنا</a:t>
            </a:r>
            <a:r>
              <a:rPr lang="fa-IR" dirty="0"/>
              <a:t>              آزمایشهای مری </a:t>
            </a:r>
            <a:r>
              <a:rPr lang="fa-IR" dirty="0" err="1"/>
              <a:t>اینس</a:t>
            </a:r>
            <a:r>
              <a:rPr lang="fa-IR" dirty="0"/>
              <a:t> </a:t>
            </a:r>
            <a:r>
              <a:rPr lang="fa-IR" dirty="0" err="1"/>
              <a:t>ورث</a:t>
            </a:r>
            <a:endParaRPr lang="fa-IR" dirty="0"/>
          </a:p>
          <a:p>
            <a:pPr marL="68580" indent="0">
              <a:buNone/>
            </a:pPr>
            <a:endParaRPr lang="fa-IR" dirty="0"/>
          </a:p>
          <a:p>
            <a:pPr marL="68580" indent="0">
              <a:buNone/>
            </a:pPr>
            <a:r>
              <a:rPr lang="fa-IR" dirty="0"/>
              <a:t>1- مادر و کودک هر در اتاق هستند و کودکان با اسباب بازیها بازی می کند</a:t>
            </a:r>
          </a:p>
          <a:p>
            <a:pPr marL="68580" indent="0">
              <a:buNone/>
            </a:pPr>
            <a:r>
              <a:rPr lang="fa-IR" dirty="0"/>
              <a:t>2-زنی غریبه وارد اتاق می شود کمی می نشیند و با مادر گفتگو می کند و بعد کودک را </a:t>
            </a:r>
            <a:r>
              <a:rPr lang="fa-IR" dirty="0" err="1"/>
              <a:t>بع</a:t>
            </a:r>
            <a:r>
              <a:rPr lang="fa-IR" dirty="0"/>
              <a:t> بازی با اسباب بازی تشویق می کند</a:t>
            </a:r>
          </a:p>
          <a:p>
            <a:pPr marL="68580" indent="0">
              <a:buNone/>
            </a:pPr>
            <a:r>
              <a:rPr lang="fa-IR" dirty="0"/>
              <a:t>3- مادر بی سرو </a:t>
            </a:r>
            <a:r>
              <a:rPr lang="fa-IR" dirty="0" err="1"/>
              <a:t>صدت</a:t>
            </a:r>
            <a:r>
              <a:rPr lang="fa-IR" dirty="0"/>
              <a:t> از اتاق بیرون می رود و اگر کودک ناراحتی از خود نشان دهد غریبه سعی می کند او را آرام کند</a:t>
            </a:r>
          </a:p>
          <a:p>
            <a:pPr marL="68580" indent="0">
              <a:buNone/>
            </a:pPr>
            <a:endParaRPr lang="fa-IR" dirty="0"/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4788024" y="2636912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18970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سوم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fa-IR" dirty="0"/>
              <a:t>4- مادر به اتاق باز می گردد و غریبه بی سرو صدا از اتاق بیرون می </a:t>
            </a:r>
            <a:r>
              <a:rPr lang="fa-IR" dirty="0" smtClean="0"/>
              <a:t>رود.</a:t>
            </a:r>
            <a:endParaRPr lang="fa-IR" dirty="0"/>
          </a:p>
          <a:p>
            <a:pPr marL="68580" indent="0">
              <a:buNone/>
            </a:pPr>
            <a:r>
              <a:rPr lang="fa-IR" dirty="0"/>
              <a:t>5- مادر دوباره اتاق را ترک می کند و کودک تنها می </a:t>
            </a:r>
            <a:r>
              <a:rPr lang="fa-IR" dirty="0" smtClean="0"/>
              <a:t>ماند.</a:t>
            </a:r>
            <a:endParaRPr lang="fa-IR" dirty="0"/>
          </a:p>
          <a:p>
            <a:pPr marL="68580" indent="0">
              <a:buNone/>
            </a:pPr>
            <a:r>
              <a:rPr lang="fa-IR" dirty="0"/>
              <a:t>6- غریبه بر </a:t>
            </a:r>
            <a:r>
              <a:rPr lang="fa-IR" dirty="0" err="1"/>
              <a:t>میگردد.اگر</a:t>
            </a:r>
            <a:r>
              <a:rPr lang="fa-IR" dirty="0"/>
              <a:t> کودک </a:t>
            </a:r>
            <a:r>
              <a:rPr lang="fa-IR" dirty="0" err="1"/>
              <a:t>ناارام</a:t>
            </a:r>
            <a:r>
              <a:rPr lang="fa-IR" dirty="0"/>
              <a:t> باشد سعی می کند او را </a:t>
            </a:r>
            <a:r>
              <a:rPr lang="fa-IR" dirty="0" err="1"/>
              <a:t>ارام</a:t>
            </a:r>
            <a:r>
              <a:rPr lang="fa-IR" dirty="0"/>
              <a:t> کند.</a:t>
            </a:r>
          </a:p>
          <a:p>
            <a:pPr marL="68580" indent="0">
              <a:buNone/>
            </a:pPr>
            <a:r>
              <a:rPr lang="fa-IR" dirty="0"/>
              <a:t>7- مادر </a:t>
            </a:r>
            <a:r>
              <a:rPr lang="fa-IR" dirty="0" err="1"/>
              <a:t>برمی</a:t>
            </a:r>
            <a:r>
              <a:rPr lang="fa-IR" dirty="0"/>
              <a:t> گردد و غریبه از اتاق می </a:t>
            </a:r>
            <a:r>
              <a:rPr lang="fa-IR" dirty="0" smtClean="0"/>
              <a:t>رود.</a:t>
            </a:r>
            <a:endParaRPr lang="fa-IR" dirty="0"/>
          </a:p>
          <a:p>
            <a:pPr marL="68580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411973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سوم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fa-IR" dirty="0"/>
              <a:t>نتیجه این بررسیها:</a:t>
            </a:r>
          </a:p>
          <a:p>
            <a:r>
              <a:rPr lang="fa-IR" dirty="0"/>
              <a:t>دلبسته ی ایمن: به هنگام بازگشت مادر به اتاق با او تعامل کند</a:t>
            </a:r>
          </a:p>
          <a:p>
            <a:r>
              <a:rPr lang="fa-IR" dirty="0"/>
              <a:t> دلبسته ی </a:t>
            </a:r>
            <a:r>
              <a:rPr lang="fa-IR" dirty="0" err="1"/>
              <a:t>ناایمن:اجتنابی</a:t>
            </a:r>
            <a:r>
              <a:rPr lang="fa-IR" dirty="0"/>
              <a:t>: این شیرخواران در مراحل بازگشت مادر آشکارا از تعامل با او پرهیز می </a:t>
            </a:r>
            <a:r>
              <a:rPr lang="fa-IR" dirty="0" err="1"/>
              <a:t>کنند.بعضی</a:t>
            </a:r>
            <a:r>
              <a:rPr lang="fa-IR" dirty="0"/>
              <a:t> مادر را به کل نادیده می گیرند و برخی نیز هم در جهت تعامل با مادر و هم در جهت اجتناب از تعامل با او واکنشهایی نشان می دهند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788438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سوم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دلبسته </a:t>
            </a:r>
            <a:r>
              <a:rPr lang="fa-IR" dirty="0" err="1"/>
              <a:t>ناایمن:دوسوگرا:در</a:t>
            </a:r>
            <a:r>
              <a:rPr lang="fa-IR" dirty="0"/>
              <a:t> رویدادهای بازگشت مادر در برابر او دست به مقاومت می </a:t>
            </a:r>
            <a:r>
              <a:rPr lang="fa-IR" dirty="0" err="1"/>
              <a:t>زنند.آنان</a:t>
            </a:r>
            <a:r>
              <a:rPr lang="fa-IR" dirty="0"/>
              <a:t> در آن واحد  هم در جستجوی ارتباط جسمانی با مادر هستند و هم از آن پرهیز می کنند.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175781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سوم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راهکارهای ایجاد دلبستگی </a:t>
            </a:r>
            <a:r>
              <a:rPr lang="fa-IR" dirty="0" smtClean="0"/>
              <a:t>ایمن:</a:t>
            </a:r>
          </a:p>
          <a:p>
            <a:pPr marL="68580" indent="0">
              <a:buNone/>
            </a:pPr>
            <a:r>
              <a:rPr lang="fa-IR" dirty="0"/>
              <a:t>  </a:t>
            </a:r>
            <a:r>
              <a:rPr lang="fa-IR" dirty="0" err="1"/>
              <a:t>پاسخدهی</a:t>
            </a:r>
            <a:r>
              <a:rPr lang="fa-IR" dirty="0"/>
              <a:t> حساس</a:t>
            </a:r>
          </a:p>
          <a:p>
            <a:pPr marL="68580" indent="0">
              <a:buNone/>
            </a:pPr>
            <a:r>
              <a:rPr lang="fa-IR" smtClean="0"/>
              <a:t>  پذیرش </a:t>
            </a:r>
            <a:r>
              <a:rPr lang="fa-IR" dirty="0"/>
              <a:t>بی قید و شرط</a:t>
            </a:r>
          </a:p>
          <a:p>
            <a:pPr marL="68580" indent="0">
              <a:buNone/>
            </a:pPr>
            <a:endParaRPr lang="fa-IR" dirty="0"/>
          </a:p>
          <a:p>
            <a:pPr marL="68580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67371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 smtClean="0"/>
              <a:t>فصل سوم</a:t>
            </a:r>
            <a:br>
              <a:rPr lang="fa-IR" dirty="0" smtClean="0"/>
            </a:br>
            <a:r>
              <a:rPr lang="fa-IR" dirty="0" smtClean="0"/>
              <a:t>ادامه مرحله پیش عملیاتی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fa-IR" dirty="0" smtClean="0"/>
              <a:t>جنبه </a:t>
            </a:r>
            <a:r>
              <a:rPr lang="fa-IR" dirty="0"/>
              <a:t>کلیدی مرحله پیش عملیاتی: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کودک </a:t>
            </a:r>
            <a:r>
              <a:rPr lang="fa-IR" dirty="0" err="1"/>
              <a:t>نمی</a:t>
            </a:r>
            <a:r>
              <a:rPr lang="fa-IR" dirty="0"/>
              <a:t> تواند </a:t>
            </a:r>
            <a:r>
              <a:rPr lang="fa-IR" dirty="0" smtClean="0"/>
              <a:t>در آن </a:t>
            </a:r>
            <a:r>
              <a:rPr lang="fa-IR" dirty="0"/>
              <a:t>واحد توجه خود را بر بیش از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یک جنبه از موقعیت متمرکز کند.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تفکر پیش عملیاتی زیر سلطه </a:t>
            </a:r>
            <a:r>
              <a:rPr lang="fa-IR" dirty="0" smtClean="0"/>
              <a:t>تاثیرات بینایی </a:t>
            </a:r>
            <a:r>
              <a:rPr lang="fa-IR" dirty="0"/>
              <a:t>است.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669961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سوم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/>
              <a:t>مرحله عملیات عینی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7 تا 12 سالگی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میتواند در مورد اشیا و رویدادها به طور منطقی فکر کند.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به نگهداری عدد(6سالگی)، جرم(7سالگی)، وزن (9سالگی) دست یابد.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اشیا </a:t>
            </a:r>
            <a:r>
              <a:rPr lang="fa-IR" dirty="0" err="1"/>
              <a:t>رابر</a:t>
            </a:r>
            <a:r>
              <a:rPr lang="fa-IR" dirty="0"/>
              <a:t> حسب چند ویژگی طبقه بندی می کندو می تواند ان ها را بر حسب بعد </a:t>
            </a:r>
            <a:r>
              <a:rPr lang="fa-IR" dirty="0" err="1"/>
              <a:t>معینی،نظیر</a:t>
            </a:r>
            <a:r>
              <a:rPr lang="fa-IR" dirty="0"/>
              <a:t> اندازه ،ردیف کند.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15908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سوم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 smtClean="0"/>
              <a:t>مرحله عملیات صوری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11-12 سالگی به بعد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می تواند به طور منطقی در مورد گزاره های مجرد فکر کند و به طور نظام </a:t>
            </a:r>
            <a:r>
              <a:rPr lang="fa-IR" dirty="0" err="1"/>
              <a:t>داربه</a:t>
            </a:r>
            <a:r>
              <a:rPr lang="fa-IR" dirty="0"/>
              <a:t> </a:t>
            </a:r>
            <a:r>
              <a:rPr lang="fa-IR" dirty="0" err="1"/>
              <a:t>ازمون</a:t>
            </a:r>
            <a:r>
              <a:rPr lang="fa-IR" dirty="0"/>
              <a:t> فرضیات بپردازد.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به مسایل </a:t>
            </a:r>
            <a:r>
              <a:rPr lang="fa-IR" dirty="0" err="1"/>
              <a:t>فرضی،اینده</a:t>
            </a:r>
            <a:r>
              <a:rPr lang="fa-IR" dirty="0"/>
              <a:t> و جهان بینی می پردازد.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هسته اصلی تفکر عملیات </a:t>
            </a:r>
            <a:r>
              <a:rPr lang="fa-IR" dirty="0" err="1"/>
              <a:t>صوری:در</a:t>
            </a:r>
            <a:r>
              <a:rPr lang="fa-IR" dirty="0"/>
              <a:t> نظر گرفتن همه شق های </a:t>
            </a:r>
            <a:r>
              <a:rPr lang="fa-IR" dirty="0" err="1"/>
              <a:t>احتمالی،یعنی</a:t>
            </a:r>
            <a:r>
              <a:rPr lang="fa-IR" dirty="0"/>
              <a:t> وارسی پیامدهای هر فرضیه و تایید یا رد این پیامدها است.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59763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سوم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رویکرد اجتماعی – فرهنگی</a:t>
            </a:r>
          </a:p>
          <a:p>
            <a:pPr marL="68580" indent="0">
              <a:buNone/>
            </a:pPr>
            <a:r>
              <a:rPr lang="fa-IR" dirty="0" smtClean="0"/>
              <a:t> رشد کودک از راه های زیر تحت تاثیر فرهنگی که در آن به دنیا آمده است قرار می گیرد:</a:t>
            </a:r>
          </a:p>
          <a:p>
            <a:pPr marL="68580" indent="0">
              <a:buNone/>
            </a:pPr>
            <a:endParaRPr lang="fa-IR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ایجاد فرصت برای فعالیت های خاص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تعیین فراوانی برخی از فعالیت ها: مانند اسکی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شیوه برخورد با فعالیت های مختلف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کنترل نقش کودک در فعالیت: مانند شکار</a:t>
            </a:r>
          </a:p>
          <a:p>
            <a:pPr>
              <a:buFont typeface="Wingdings" panose="05000000000000000000" pitchFamily="2" charset="2"/>
              <a:buChar char="v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08957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سوم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نظریه فرهنگی – اجتماعی: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نظریه </a:t>
            </a:r>
            <a:r>
              <a:rPr lang="fa-IR" dirty="0" err="1" smtClean="0"/>
              <a:t>ویگوتسکی</a:t>
            </a:r>
            <a:endParaRPr lang="fa-IR" dirty="0" smtClean="0"/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2 سطح رشد شناختی را مطرح می کند: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- سطح واقعی رشد </a:t>
            </a:r>
            <a:r>
              <a:rPr lang="fa-IR" dirty="0"/>
              <a:t> </a:t>
            </a:r>
            <a:r>
              <a:rPr lang="fa-IR" dirty="0" smtClean="0"/>
              <a:t>      توانایی حل مساله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- سطح بالقوه رشد         مساله گشایی        </a:t>
            </a:r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زیر نظر راهنمایی افراد بزرگتر یا افراد آگاه</a:t>
            </a:r>
            <a:endParaRPr lang="fa-IR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3779912" y="4365104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725144"/>
            <a:ext cx="5857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51048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سوم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 err="1" smtClean="0"/>
              <a:t>ویگوتسکی</a:t>
            </a:r>
            <a:r>
              <a:rPr lang="fa-IR" dirty="0" smtClean="0"/>
              <a:t> رشد زبان را مهمترین درجه رشد شناختی می داند.</a:t>
            </a:r>
          </a:p>
          <a:p>
            <a:pPr algn="just"/>
            <a:endParaRPr lang="fa-IR" dirty="0" smtClean="0"/>
          </a:p>
          <a:p>
            <a:pPr algn="just"/>
            <a:r>
              <a:rPr lang="fa-IR" dirty="0" smtClean="0"/>
              <a:t>تکلم </a:t>
            </a:r>
            <a:r>
              <a:rPr lang="fa-IR" dirty="0" err="1" smtClean="0"/>
              <a:t>خودمحورانه</a:t>
            </a:r>
            <a:r>
              <a:rPr lang="fa-IR" dirty="0" smtClean="0"/>
              <a:t>(تکلم خصوصی)</a:t>
            </a:r>
          </a:p>
          <a:p>
            <a:pPr marL="68580" indent="0" algn="just">
              <a:buNone/>
            </a:pPr>
            <a:r>
              <a:rPr lang="fa-IR" dirty="0"/>
              <a:t> </a:t>
            </a:r>
            <a:r>
              <a:rPr lang="fa-IR" dirty="0" smtClean="0"/>
              <a:t>  کودک از توانایی زبانی برای هدایت رفتارهای خود </a:t>
            </a:r>
          </a:p>
          <a:p>
            <a:pPr marL="68580" indent="0" algn="just">
              <a:buNone/>
            </a:pPr>
            <a:r>
              <a:rPr lang="fa-IR" dirty="0"/>
              <a:t> </a:t>
            </a:r>
            <a:r>
              <a:rPr lang="fa-IR" dirty="0" smtClean="0"/>
              <a:t>  استفاده می کند که این نوع از تکلم جزئی از رشد </a:t>
            </a:r>
          </a:p>
          <a:p>
            <a:pPr marL="68580" indent="0" algn="just">
              <a:buNone/>
            </a:pPr>
            <a:r>
              <a:rPr lang="fa-IR" dirty="0"/>
              <a:t> </a:t>
            </a:r>
            <a:r>
              <a:rPr lang="fa-IR" dirty="0" smtClean="0"/>
              <a:t>  شناختی کودک است.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51780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سوم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نظریه ذهن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 </a:t>
            </a:r>
            <a:r>
              <a:rPr lang="fa-IR" dirty="0" smtClean="0"/>
              <a:t> این نظریه به این مطلب می پردازد که ذهن انسان هنگام برقراری ارتباط با دیگران می تواند احساسات و هیجانهای آنان را تشخیص دهد.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err="1" smtClean="0"/>
              <a:t>فراشناخت</a:t>
            </a:r>
            <a:r>
              <a:rPr lang="fa-IR" dirty="0" smtClean="0"/>
              <a:t>:</a:t>
            </a:r>
          </a:p>
          <a:p>
            <a:pPr marL="68580" indent="0">
              <a:buNone/>
            </a:pPr>
            <a:r>
              <a:rPr lang="fa-IR" dirty="0" smtClean="0"/>
              <a:t>             اندیشیدن درباره تفکر</a:t>
            </a:r>
          </a:p>
          <a:p>
            <a:pPr marL="68580" indent="0">
              <a:buNone/>
            </a:pPr>
            <a:r>
              <a:rPr lang="fa-I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72947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فصل سوم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مراحل رشد قضاوت اخلاقی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اصول اخلاق پیش قراردادی: </a:t>
            </a:r>
            <a:r>
              <a:rPr lang="fa-IR" dirty="0"/>
              <a:t> </a:t>
            </a:r>
            <a:r>
              <a:rPr lang="fa-IR" dirty="0" smtClean="0"/>
              <a:t>-دوری </a:t>
            </a:r>
            <a:r>
              <a:rPr lang="fa-IR" dirty="0" err="1" smtClean="0"/>
              <a:t>ازتنبیه</a:t>
            </a:r>
            <a:endParaRPr lang="fa-IR" dirty="0" smtClean="0"/>
          </a:p>
          <a:p>
            <a:pPr marL="68580" indent="0">
              <a:buNone/>
            </a:pPr>
            <a:r>
              <a:rPr lang="fa-IR" dirty="0"/>
              <a:t> </a:t>
            </a:r>
            <a:r>
              <a:rPr lang="fa-IR" dirty="0" smtClean="0"/>
              <a:t>                                        -گرایش به پاداش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 smtClean="0"/>
              <a:t>اصول اخلاق قراردادی:</a:t>
            </a:r>
          </a:p>
          <a:p>
            <a:pPr>
              <a:buFontTx/>
              <a:buChar char="-"/>
            </a:pPr>
            <a:r>
              <a:rPr lang="fa-IR" dirty="0" smtClean="0"/>
              <a:t>گرایش به پسر خوب/دختر خوب بودن</a:t>
            </a:r>
          </a:p>
          <a:p>
            <a:pPr>
              <a:buFontTx/>
              <a:buChar char="-"/>
            </a:pPr>
            <a:r>
              <a:rPr lang="fa-IR" dirty="0" smtClean="0"/>
              <a:t>قدرت مداری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0966399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109</TotalTime>
  <Words>775</Words>
  <Application>Microsoft Office PowerPoint</Application>
  <PresentationFormat>On-screen Show (4:3)</PresentationFormat>
  <Paragraphs>91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Austin</vt:lpstr>
      <vt:lpstr>فصل سوم ادامه پیاژه</vt:lpstr>
      <vt:lpstr>فصل سوم ادامه مرحله پیش عملیاتی</vt:lpstr>
      <vt:lpstr>فصل سوم</vt:lpstr>
      <vt:lpstr>فصل سوم</vt:lpstr>
      <vt:lpstr>فصل سوم</vt:lpstr>
      <vt:lpstr>فصل سوم</vt:lpstr>
      <vt:lpstr>فصل سوم</vt:lpstr>
      <vt:lpstr>فصل سوم</vt:lpstr>
      <vt:lpstr>فصل سوم</vt:lpstr>
      <vt:lpstr>فصل سوم</vt:lpstr>
      <vt:lpstr>فصل سوم</vt:lpstr>
      <vt:lpstr>فصل سوم</vt:lpstr>
      <vt:lpstr>فصل سوم</vt:lpstr>
      <vt:lpstr>فصل سوم</vt:lpstr>
      <vt:lpstr>فصل سوم</vt:lpstr>
      <vt:lpstr>فصل سوم</vt:lpstr>
      <vt:lpstr>فصل سوم</vt:lpstr>
    </vt:vector>
  </TitlesOfParts>
  <Company>MRT www.Win2Farsi.com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فصل سوم ادامه پیاژه</dc:title>
  <dc:creator>MRT Pack 30 DVDs</dc:creator>
  <cp:lastModifiedBy>MRT Pack 30 DVDs</cp:lastModifiedBy>
  <cp:revision>6</cp:revision>
  <dcterms:created xsi:type="dcterms:W3CDTF">2021-04-21T12:27:46Z</dcterms:created>
  <dcterms:modified xsi:type="dcterms:W3CDTF">2021-04-21T14:16:52Z</dcterms:modified>
</cp:coreProperties>
</file>